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1" r:id="rId3"/>
    <p:sldId id="258" r:id="rId4"/>
    <p:sldId id="293" r:id="rId5"/>
    <p:sldId id="282" r:id="rId6"/>
    <p:sldId id="283" r:id="rId7"/>
    <p:sldId id="279" r:id="rId8"/>
    <p:sldId id="280" r:id="rId9"/>
    <p:sldId id="285" r:id="rId10"/>
    <p:sldId id="284" r:id="rId11"/>
    <p:sldId id="292" r:id="rId12"/>
    <p:sldId id="286" r:id="rId13"/>
    <p:sldId id="287" r:id="rId14"/>
    <p:sldId id="288" r:id="rId15"/>
    <p:sldId id="289" r:id="rId16"/>
    <p:sldId id="265" r:id="rId17"/>
    <p:sldId id="266" r:id="rId18"/>
    <p:sldId id="267" r:id="rId19"/>
    <p:sldId id="271" r:id="rId20"/>
    <p:sldId id="272" r:id="rId21"/>
    <p:sldId id="278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5D79E"/>
    <a:srgbClr val="B8CF89"/>
    <a:srgbClr val="A9C470"/>
    <a:srgbClr val="DDE8C5"/>
    <a:srgbClr val="D2E0B5"/>
    <a:srgbClr val="FFFFFF"/>
    <a:srgbClr val="0F3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9" autoAdjust="0"/>
  </p:normalViewPr>
  <p:slideViewPr>
    <p:cSldViewPr>
      <p:cViewPr varScale="1">
        <p:scale>
          <a:sx n="70" d="100"/>
          <a:sy n="70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7C387-A104-49FF-B424-ED84FE18290F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2BE67-0695-440B-A2EC-A61313CE9B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58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0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52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9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2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2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20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91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0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11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F43D46-21C8-4F2B-99AD-E5FBDFF28CE2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DEC5B3-D81B-490F-B5EB-BB346342AF7E}" type="slidenum">
              <a:rPr lang="es-MX" smtClean="0"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8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ummer.programs@udlap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076" y="3449027"/>
            <a:ext cx="8229600" cy="134715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dirty="0" smtClean="0">
                <a:latin typeface="Udlap Display Light" pitchFamily="50" charset="0"/>
              </a:rPr>
              <a:t>Sesiones Informativas</a:t>
            </a:r>
            <a:br>
              <a:rPr lang="es-MX" sz="6000" dirty="0" smtClean="0">
                <a:latin typeface="Udlap Display Light" pitchFamily="50" charset="0"/>
              </a:rPr>
            </a:br>
            <a:r>
              <a:rPr lang="es-MX" sz="6000" dirty="0" smtClean="0">
                <a:latin typeface="Udlap Display Light" pitchFamily="50" charset="0"/>
              </a:rPr>
              <a:t>Verano 2018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380" y="4293096"/>
            <a:ext cx="6804992" cy="72008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s-MX" b="1" dirty="0" smtClean="0">
              <a:latin typeface="Udlap Display Light" pitchFamily="50" charset="0"/>
            </a:endParaRPr>
          </a:p>
          <a:p>
            <a:pPr algn="ctr"/>
            <a:r>
              <a:rPr lang="es-MX" b="1" dirty="0" smtClean="0">
                <a:latin typeface="Udlap Display Light" pitchFamily="50" charset="0"/>
              </a:rPr>
              <a:t>Oficina de Asuntos Internacionales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569"/>
            <a:ext cx="1763688" cy="525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00" y="5322205"/>
            <a:ext cx="964346" cy="10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" y="286604"/>
            <a:ext cx="9004708" cy="597554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436096" y="1501839"/>
            <a:ext cx="2820940" cy="432048"/>
          </a:xfrm>
          <a:prstGeom prst="lef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Udlap Display Light" pitchFamily="50" charset="0"/>
              </a:rPr>
              <a:t>Debe estar vigente a tu regreso</a:t>
            </a:r>
            <a:endParaRPr lang="es-MX" sz="1600" dirty="0">
              <a:latin typeface="Udlap Display Light" pitchFamily="50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5679" y="692696"/>
            <a:ext cx="1773564" cy="943573"/>
          </a:xfrm>
          <a:prstGeom prst="rightArrow">
            <a:avLst/>
          </a:prstGeom>
          <a:ln w="19050"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dirty="0" smtClean="0"/>
          </a:p>
          <a:p>
            <a:pPr algn="ctr"/>
            <a:endParaRPr lang="es-MX" sz="1200" dirty="0"/>
          </a:p>
          <a:p>
            <a:pPr algn="ctr"/>
            <a:r>
              <a:rPr lang="es-MX" sz="1200" dirty="0" smtClean="0">
                <a:latin typeface="Udlap Display Light" pitchFamily="50" charset="0"/>
              </a:rPr>
              <a:t>Se puede colocar mas de 1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8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729506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Udlap Display Light" pitchFamily="50" charset="0"/>
              </a:rPr>
              <a:t>¡ELIGE TUS DOS OPCIONES!</a:t>
            </a:r>
            <a:endParaRPr lang="es-MX" dirty="0">
              <a:latin typeface="Udlap Display Light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27" r="1176" b="1591"/>
          <a:stretch/>
        </p:blipFill>
        <p:spPr>
          <a:xfrm>
            <a:off x="0" y="676015"/>
            <a:ext cx="9144000" cy="5806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1872208" cy="180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288032" cy="144016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916832"/>
            <a:ext cx="756000" cy="108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2060848"/>
            <a:ext cx="846819" cy="72008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178225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Oval 11"/>
          <p:cNvSpPr/>
          <p:nvPr/>
        </p:nvSpPr>
        <p:spPr>
          <a:xfrm>
            <a:off x="1403648" y="4653136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Left Arrow 12"/>
          <p:cNvSpPr/>
          <p:nvPr/>
        </p:nvSpPr>
        <p:spPr>
          <a:xfrm>
            <a:off x="5220072" y="5690689"/>
            <a:ext cx="1728192" cy="792088"/>
          </a:xfrm>
          <a:prstGeom prst="left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Udlap Display Light" pitchFamily="50" charset="0"/>
              </a:rPr>
              <a:t>Dale “salvar” al finalizar</a:t>
            </a:r>
            <a:endParaRPr lang="es-MX" sz="1400" dirty="0">
              <a:latin typeface="Udlap Display Light" pitchFamily="50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887840" y="5013176"/>
            <a:ext cx="432048" cy="259797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dirty="0">
              <a:latin typeface="Udlap Display Light" pitchFamily="50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895372" y="5669173"/>
            <a:ext cx="432048" cy="259797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dirty="0">
              <a:latin typeface="Udlap Display Light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4213361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Udlap Display Light" pitchFamily="50" charset="0"/>
              </a:rPr>
              <a:t>Tienes hasta el </a:t>
            </a:r>
            <a:r>
              <a:rPr lang="es-MX" b="1" dirty="0" smtClean="0">
                <a:latin typeface="Udlap Display Light" pitchFamily="50" charset="0"/>
              </a:rPr>
              <a:t>27 </a:t>
            </a:r>
            <a:r>
              <a:rPr lang="es-MX" b="1" dirty="0">
                <a:latin typeface="Udlap Display Light" pitchFamily="50" charset="0"/>
              </a:rPr>
              <a:t>de f</a:t>
            </a:r>
            <a:r>
              <a:rPr lang="es-MX" b="1" dirty="0" smtClean="0">
                <a:latin typeface="Udlap Display Light" pitchFamily="50" charset="0"/>
              </a:rPr>
              <a:t>ebrero </a:t>
            </a:r>
            <a:r>
              <a:rPr lang="es-MX" b="1" dirty="0">
                <a:latin typeface="Udlap Display Light" pitchFamily="50" charset="0"/>
              </a:rPr>
              <a:t>para formalizar y elegir tus DOS opciones de universidad</a:t>
            </a:r>
          </a:p>
          <a:p>
            <a:endParaRPr lang="es-MX" dirty="0"/>
          </a:p>
        </p:txBody>
      </p:sp>
      <p:sp>
        <p:nvSpPr>
          <p:cNvPr id="2" name="Rectangle 1"/>
          <p:cNvSpPr/>
          <p:nvPr/>
        </p:nvSpPr>
        <p:spPr>
          <a:xfrm>
            <a:off x="8028384" y="729506"/>
            <a:ext cx="1008112" cy="1792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597" r="2225"/>
          <a:stretch/>
        </p:blipFill>
        <p:spPr>
          <a:xfrm>
            <a:off x="179512" y="908720"/>
            <a:ext cx="8574124" cy="51845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Udlap Display Light" pitchFamily="50" charset="0"/>
              </a:rPr>
              <a:t>Espera a que se validen tus opciones.</a:t>
            </a:r>
            <a:endParaRPr lang="es-MX" dirty="0">
              <a:latin typeface="Udlap Display Light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530" t="73775" r="57843" b="18017"/>
          <a:stretch/>
        </p:blipFill>
        <p:spPr>
          <a:xfrm>
            <a:off x="1536529" y="5877272"/>
            <a:ext cx="1368152" cy="432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103540"/>
            <a:ext cx="1872208" cy="180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556792"/>
            <a:ext cx="756000" cy="108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682800"/>
            <a:ext cx="881313" cy="162024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574800"/>
            <a:ext cx="288032" cy="108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3530" t="73775" r="57843" b="18017"/>
          <a:stretch/>
        </p:blipFill>
        <p:spPr>
          <a:xfrm>
            <a:off x="1536529" y="5053062"/>
            <a:ext cx="1368152" cy="432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3530" t="73775" r="57843" b="18017"/>
          <a:stretch/>
        </p:blipFill>
        <p:spPr>
          <a:xfrm>
            <a:off x="1536529" y="4365105"/>
            <a:ext cx="1368152" cy="4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4250" y="0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latin typeface="Udlap Display Light" pitchFamily="50" charset="0"/>
              </a:rPr>
              <a:t>Verifica que tu estado de solicitud diga </a:t>
            </a:r>
            <a:r>
              <a:rPr lang="es-MX" b="1" dirty="0" smtClean="0">
                <a:solidFill>
                  <a:schemeClr val="tx1"/>
                </a:solidFill>
                <a:latin typeface="Udlap Display Light" pitchFamily="50" charset="0"/>
              </a:rPr>
              <a:t>“EN TRAMITE”</a:t>
            </a:r>
            <a:endParaRPr lang="es-MX" b="1" dirty="0">
              <a:solidFill>
                <a:schemeClr val="tx1"/>
              </a:solidFill>
              <a:latin typeface="Udlap Display Light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54" b="50000"/>
          <a:stretch/>
        </p:blipFill>
        <p:spPr>
          <a:xfrm>
            <a:off x="-9872" y="1852588"/>
            <a:ext cx="924983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276872"/>
            <a:ext cx="2088232" cy="216024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20272" y="3356992"/>
            <a:ext cx="792088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597" r="2225"/>
          <a:stretch/>
        </p:blipFill>
        <p:spPr>
          <a:xfrm>
            <a:off x="179512" y="980728"/>
            <a:ext cx="8574124" cy="51845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Udlap Display Light" pitchFamily="50" charset="0"/>
              </a:rPr>
              <a:t>Revisa la universidad en la cual has sido nominado</a:t>
            </a:r>
            <a:endParaRPr lang="es-MX" sz="4000" dirty="0">
              <a:latin typeface="Udlap Display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1872208" cy="180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646808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772824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664808"/>
            <a:ext cx="216024" cy="54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0" y="6022198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ight Arrow 11"/>
          <p:cNvSpPr/>
          <p:nvPr/>
        </p:nvSpPr>
        <p:spPr>
          <a:xfrm flipH="1">
            <a:off x="2771800" y="598573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8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910" r="650" b="29130"/>
          <a:stretch/>
        </p:blipFill>
        <p:spPr>
          <a:xfrm>
            <a:off x="0" y="836712"/>
            <a:ext cx="9144000" cy="5688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046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dlap Display Light" pitchFamily="50" charset="0"/>
              </a:rPr>
              <a:t>Revisa </a:t>
            </a:r>
            <a:r>
              <a:rPr lang="es-MX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dlap Display Light" pitchFamily="50" charset="0"/>
              </a:rPr>
              <a:t>los documentos que necesitas enviar </a:t>
            </a:r>
            <a:endParaRPr lang="es-MX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8163"/>
            <a:ext cx="1872208" cy="180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84" y="1943034"/>
            <a:ext cx="312476" cy="189821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973419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7586" y="2204082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Udlap Display Light" pitchFamily="50" charset="0"/>
              </a:rPr>
              <a:t>Cursos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+mj-lt"/>
              </a:rPr>
              <a:t>P</a:t>
            </a:r>
            <a:r>
              <a:rPr lang="es-MX" dirty="0" smtClean="0">
                <a:latin typeface="+mj-lt"/>
              </a:rPr>
              <a:t>reselección de cursos:</a:t>
            </a:r>
          </a:p>
          <a:p>
            <a:endParaRPr lang="es-MX" dirty="0" smtClean="0">
              <a:latin typeface="+mj-lt"/>
            </a:endParaRPr>
          </a:p>
          <a:p>
            <a:pPr lvl="1"/>
            <a:r>
              <a:rPr lang="es-MX" dirty="0" smtClean="0">
                <a:latin typeface="+mj-lt"/>
              </a:rPr>
              <a:t>Presentar propuesta de cursos de tus opciones de verano.</a:t>
            </a:r>
          </a:p>
          <a:p>
            <a:pPr marL="868680" lvl="3" indent="0">
              <a:buNone/>
            </a:pPr>
            <a:endParaRPr lang="es-MX" dirty="0" smtClean="0">
              <a:latin typeface="+mj-lt"/>
            </a:endParaRPr>
          </a:p>
          <a:p>
            <a:pPr lvl="1"/>
            <a:r>
              <a:rPr lang="es-MX" dirty="0" smtClean="0">
                <a:latin typeface="+mj-lt"/>
              </a:rPr>
              <a:t>Entregar memo ya con propuestas autorizadas en el Departamento Académico para validación del área de Planes de Estudio. </a:t>
            </a:r>
          </a:p>
          <a:p>
            <a:pPr marL="320040" lvl="1" indent="0">
              <a:buNone/>
            </a:pPr>
            <a:endParaRPr lang="es-MX" dirty="0" smtClean="0">
              <a:latin typeface="+mj-lt"/>
            </a:endParaRPr>
          </a:p>
          <a:p>
            <a:pPr marL="320040" lvl="1" indent="0">
              <a:buNone/>
            </a:pPr>
            <a:r>
              <a:rPr lang="es-MX" dirty="0" smtClean="0">
                <a:latin typeface="+mj-lt"/>
              </a:rPr>
              <a:t>*Si no vas a revalidar verano de cualquier manera tienes que entregar el memo.</a:t>
            </a:r>
          </a:p>
          <a:p>
            <a:pPr lvl="3"/>
            <a:endParaRPr lang="es-MX" i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6" y="1011982"/>
            <a:ext cx="671513" cy="67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88" y="104235"/>
            <a:ext cx="7543800" cy="694123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  <a:latin typeface="Udlap Display Light" pitchFamily="50" charset="0"/>
              </a:rPr>
              <a:t>Cursos</a:t>
            </a:r>
            <a:endParaRPr lang="es-MX" dirty="0">
              <a:solidFill>
                <a:schemeClr val="tx1"/>
              </a:solidFill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17" y="783240"/>
            <a:ext cx="5106564" cy="861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 smtClean="0">
              <a:latin typeface="Udlap Display Light" pitchFamily="50" charset="0"/>
            </a:endParaRPr>
          </a:p>
          <a:p>
            <a:pPr lvl="1"/>
            <a:r>
              <a:rPr lang="es-MX" dirty="0" smtClean="0">
                <a:latin typeface="Udlap Display Light" pitchFamily="50" charset="0"/>
              </a:rPr>
              <a:t>Recuerda verificar las claves de cursos.</a:t>
            </a:r>
          </a:p>
          <a:p>
            <a:pPr lvl="1"/>
            <a:r>
              <a:rPr lang="es-MX" dirty="0" smtClean="0">
                <a:latin typeface="Udlap Display Light" pitchFamily="50" charset="0"/>
              </a:rPr>
              <a:t>Recuerda verificar las </a:t>
            </a:r>
            <a:r>
              <a:rPr lang="es-MX" u="sng" dirty="0" smtClean="0">
                <a:latin typeface="Udlap Display Light" pitchFamily="50" charset="0"/>
              </a:rPr>
              <a:t>horas clase </a:t>
            </a:r>
            <a:r>
              <a:rPr lang="es-MX" dirty="0" smtClean="0">
                <a:latin typeface="Udlap Display Light" pitchFamily="50" charset="0"/>
              </a:rPr>
              <a:t>en el caso de idioma.</a:t>
            </a:r>
          </a:p>
          <a:p>
            <a:pPr lvl="1"/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9" y="115541"/>
            <a:ext cx="671513" cy="67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660" r="2225" b="7805"/>
          <a:stretch/>
        </p:blipFill>
        <p:spPr>
          <a:xfrm>
            <a:off x="316396" y="1616923"/>
            <a:ext cx="8203976" cy="4374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682472"/>
            <a:ext cx="1872208" cy="180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2980" y="2122021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1853" y="2204116"/>
            <a:ext cx="756000" cy="7200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64" y="2060848"/>
            <a:ext cx="216024" cy="95486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288012" y="3753507"/>
            <a:ext cx="2592288" cy="720080"/>
          </a:xfrm>
          <a:prstGeom prst="rightArrow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Udlap Display Light" pitchFamily="50" charset="0"/>
              </a:rPr>
              <a:t>Después de agregar todas tus opciones dale en “envío de revisión”</a:t>
            </a:r>
            <a:endParaRPr lang="es-MX" sz="1200" dirty="0">
              <a:latin typeface="Udlap Display Light" pitchFamily="50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9325" y="3621914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Oval 13"/>
          <p:cNvSpPr/>
          <p:nvPr/>
        </p:nvSpPr>
        <p:spPr>
          <a:xfrm>
            <a:off x="1817736" y="3621914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3093368" y="3632009"/>
            <a:ext cx="1332064" cy="215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Oval 15"/>
          <p:cNvSpPr/>
          <p:nvPr/>
        </p:nvSpPr>
        <p:spPr>
          <a:xfrm>
            <a:off x="7020272" y="3632009"/>
            <a:ext cx="576064" cy="239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ight Arrow 16"/>
          <p:cNvSpPr/>
          <p:nvPr/>
        </p:nvSpPr>
        <p:spPr>
          <a:xfrm>
            <a:off x="109285" y="441309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ight Arrow 17"/>
          <p:cNvSpPr/>
          <p:nvPr/>
        </p:nvSpPr>
        <p:spPr>
          <a:xfrm>
            <a:off x="109285" y="491425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ight Arrow 18"/>
          <p:cNvSpPr/>
          <p:nvPr/>
        </p:nvSpPr>
        <p:spPr>
          <a:xfrm>
            <a:off x="107504" y="541541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1547664" y="588683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Udlap Display Light" pitchFamily="50" charset="0"/>
              </a:rPr>
              <a:t>Fecha límite: </a:t>
            </a:r>
            <a:r>
              <a:rPr lang="es-MX" sz="2400" b="1" dirty="0">
                <a:latin typeface="Udlap Display Light" pitchFamily="50" charset="0"/>
              </a:rPr>
              <a:t>9</a:t>
            </a:r>
            <a:r>
              <a:rPr lang="es-MX" sz="2400" b="1" dirty="0" smtClean="0">
                <a:latin typeface="Udlap Display Light" pitchFamily="50" charset="0"/>
              </a:rPr>
              <a:t> de Marzo de 2018</a:t>
            </a:r>
            <a:endParaRPr lang="es-MX" sz="2400" b="1" dirty="0">
              <a:latin typeface="Udlap Display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1" y="70900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Udlap Display Light" pitchFamily="50" charset="0"/>
              </a:rPr>
              <a:t>¿Qué debo considerar antes de hacer verano?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14" y="1988840"/>
            <a:ext cx="7772400" cy="4572000"/>
          </a:xfrm>
        </p:spPr>
        <p:txBody>
          <a:bodyPr>
            <a:normAutofit/>
          </a:bodyPr>
          <a:lstStyle/>
          <a:p>
            <a:pPr marL="87313" lvl="2" indent="0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endParaRPr lang="es-MX" sz="1600" dirty="0">
              <a:latin typeface="+mj-lt"/>
              <a:cs typeface="Calibri" pitchFamily="34" charset="0"/>
            </a:endParaRP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s-MX" sz="1800" dirty="0">
                <a:latin typeface="Udlap Display Light" pitchFamily="50" charset="0"/>
              </a:rPr>
              <a:t>Investigar TODO sobre el lugar a donde te vas (ubicación, costo de vida, vías de acceso, </a:t>
            </a:r>
            <a:r>
              <a:rPr lang="es-MX" sz="1800" dirty="0" err="1">
                <a:latin typeface="Udlap Display Light" pitchFamily="50" charset="0"/>
              </a:rPr>
              <a:t>fees</a:t>
            </a:r>
            <a:r>
              <a:rPr lang="es-MX" sz="1800" dirty="0">
                <a:latin typeface="Udlap Display Light" pitchFamily="50" charset="0"/>
              </a:rPr>
              <a:t>, seguro de gastos médicos mayores internacional, proceso de migración, boleto de avión, etc.).</a:t>
            </a: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s-MX" sz="1800" dirty="0">
                <a:latin typeface="Udlap Display Light" pitchFamily="50" charset="0"/>
              </a:rPr>
              <a:t>Dar seguimiento al proceso.</a:t>
            </a: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s-MX" sz="1800" dirty="0">
                <a:latin typeface="Udlap Display Light" pitchFamily="50" charset="0"/>
              </a:rPr>
              <a:t>Notificar cualquier actualización de tus datos  personales.</a:t>
            </a: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s-MX" sz="1800" dirty="0">
                <a:latin typeface="Udlap Display Light" pitchFamily="50" charset="0"/>
              </a:rPr>
              <a:t>Tener copia de todos los documentos que entregas.</a:t>
            </a: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s-MX" sz="1800" dirty="0">
                <a:latin typeface="Udlap Display Light" pitchFamily="50" charset="0"/>
              </a:rPr>
              <a:t>Leer con mucho detenimiento la carta compromiso en donde se establecen las políticas de cancelación.</a:t>
            </a: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endParaRPr lang="es-MX" sz="2400" dirty="0">
              <a:latin typeface="+mj-lt"/>
            </a:endParaRPr>
          </a:p>
          <a:p>
            <a:pPr marL="449263" lvl="2" indent="-361950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endParaRPr lang="es-MX" sz="2400" dirty="0">
              <a:latin typeface="+mj-lt"/>
            </a:endParaRPr>
          </a:p>
          <a:p>
            <a:pPr marL="449263" lvl="2" indent="-361950" algn="ctr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endParaRPr lang="en-GB" sz="2400" dirty="0" smtClean="0">
              <a:latin typeface="+mj-lt"/>
            </a:endParaRPr>
          </a:p>
          <a:p>
            <a:pPr marL="449263" lvl="2" indent="-361950" algn="ctr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n-GB" sz="2400" dirty="0" smtClean="0">
                <a:latin typeface="Udlap Display Light" pitchFamily="50" charset="0"/>
              </a:rPr>
              <a:t>¡PLANEA </a:t>
            </a:r>
            <a:r>
              <a:rPr lang="en-GB" sz="2400" dirty="0">
                <a:latin typeface="Udlap Display Light" pitchFamily="50" charset="0"/>
              </a:rPr>
              <a:t>Y </a:t>
            </a:r>
            <a:r>
              <a:rPr lang="en-GB" sz="2400" dirty="0" smtClean="0">
                <a:latin typeface="Udlap Display Light" pitchFamily="50" charset="0"/>
              </a:rPr>
              <a:t>ORGANIZA </a:t>
            </a:r>
            <a:r>
              <a:rPr lang="en-GB" sz="2400" dirty="0">
                <a:latin typeface="Udlap Display Light" pitchFamily="50" charset="0"/>
              </a:rPr>
              <a:t>TU TIEMPO, PARA NO</a:t>
            </a:r>
          </a:p>
          <a:p>
            <a:pPr marL="449263" lvl="2" indent="-361950" algn="ctr" defTabSz="457200">
              <a:lnSpc>
                <a:spcPct val="80000"/>
              </a:lnSpc>
              <a:buClr>
                <a:srgbClr val="FFCC66"/>
              </a:buClr>
              <a:buNone/>
              <a:tabLst>
                <a:tab pos="1979613" algn="l"/>
                <a:tab pos="2894013" algn="l"/>
                <a:tab pos="3808413" algn="l"/>
                <a:tab pos="4722813" algn="l"/>
                <a:tab pos="5637213" algn="l"/>
                <a:tab pos="6551613" algn="l"/>
                <a:tab pos="7466013" algn="l"/>
                <a:tab pos="8380413" algn="l"/>
                <a:tab pos="9294813" algn="l"/>
                <a:tab pos="10209213" algn="l"/>
              </a:tabLst>
              <a:defRPr/>
            </a:pPr>
            <a:r>
              <a:rPr lang="en-GB" sz="2400" dirty="0">
                <a:latin typeface="Udlap Display Light" pitchFamily="50" charset="0"/>
              </a:rPr>
              <a:t>PERDER LA OPORTUNIDAD DE PARTICIPAR!</a:t>
            </a: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6" y="855424"/>
            <a:ext cx="641315" cy="70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01208"/>
            <a:ext cx="964346" cy="10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93" y="857120"/>
            <a:ext cx="3312368" cy="734606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Udlap Display Light" pitchFamily="50" charset="0"/>
              </a:rPr>
              <a:t>CHECK LIST</a:t>
            </a:r>
            <a:endParaRPr lang="es-MX" dirty="0">
              <a:latin typeface="Udlap Display Light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42151"/>
            <a:ext cx="964346" cy="1010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675" t="16818" r="33069" b="6247"/>
          <a:stretch/>
        </p:blipFill>
        <p:spPr>
          <a:xfrm>
            <a:off x="35496" y="-40943"/>
            <a:ext cx="5499146" cy="630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4287"/>
          <a:stretch/>
        </p:blipFill>
        <p:spPr>
          <a:xfrm>
            <a:off x="5509908" y="2289074"/>
            <a:ext cx="3526588" cy="250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4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dirty="0" smtClean="0">
                <a:latin typeface="Udlap Display Light" pitchFamily="50" charset="0"/>
              </a:rPr>
              <a:t>Requisitos 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03" y="1845734"/>
            <a:ext cx="3881265" cy="4023360"/>
          </a:xfrm>
        </p:spPr>
        <p:txBody>
          <a:bodyPr>
            <a:normAutofit fontScale="92500" lnSpcReduction="20000"/>
          </a:bodyPr>
          <a:lstStyle/>
          <a:p>
            <a:pPr marL="292608" lvl="1" indent="0">
              <a:buNone/>
            </a:pPr>
            <a:r>
              <a:rPr lang="es-MX" sz="1600" b="1" dirty="0" smtClean="0">
                <a:latin typeface="Udlap Display Light" pitchFamily="50" charset="0"/>
              </a:rPr>
              <a:t>REQUISITOS GENERALES:</a:t>
            </a:r>
            <a:endParaRPr lang="es-MX" sz="1600" b="1" dirty="0">
              <a:latin typeface="Udlap Display Light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Estado Académico/ Disciplinario regular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No tener adeudo en la UDLAP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 Asistir a la </a:t>
            </a:r>
            <a:r>
              <a:rPr lang="es-MX" sz="1800" dirty="0" smtClean="0">
                <a:latin typeface="Udlap Display Light" pitchFamily="50" charset="0"/>
              </a:rPr>
              <a:t>Sesión </a:t>
            </a:r>
            <a:r>
              <a:rPr lang="es-MX" sz="1800" dirty="0">
                <a:latin typeface="Udlap Display Light" pitchFamily="50" charset="0"/>
              </a:rPr>
              <a:t>Informativa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Contar con un seguro de gastos </a:t>
            </a:r>
            <a:r>
              <a:rPr lang="es-MX" sz="1800" dirty="0" smtClean="0">
                <a:latin typeface="Udlap Display Light" pitchFamily="50" charset="0"/>
              </a:rPr>
              <a:t>médicos internacional</a:t>
            </a:r>
            <a:endParaRPr lang="es-MX" sz="1800" dirty="0">
              <a:latin typeface="Udlap Display Light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>
                <a:latin typeface="Udlap Display Light" pitchFamily="50" charset="0"/>
              </a:rPr>
              <a:t>Realizar registro en la plataforma</a:t>
            </a:r>
            <a:endParaRPr lang="es-MX" sz="1800" dirty="0">
              <a:latin typeface="Udlap Display Light" pitchFamily="50" charset="0"/>
            </a:endParaRPr>
          </a:p>
          <a:p>
            <a:endParaRPr lang="es-MX" sz="1800" dirty="0">
              <a:latin typeface="Udlap Display Light" pitchFamily="50" charset="0"/>
            </a:endParaRPr>
          </a:p>
          <a:p>
            <a:pPr marL="292608" lvl="1" indent="0">
              <a:buNone/>
            </a:pPr>
            <a:r>
              <a:rPr lang="es-MX" sz="1600" b="1" dirty="0">
                <a:latin typeface="Udlap Display Light" pitchFamily="50" charset="0"/>
              </a:rPr>
              <a:t>VERANOS ACADÉMICOS: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Promedio 8.0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>
                <a:latin typeface="Udlap Display Light" pitchFamily="50" charset="0"/>
              </a:rPr>
              <a:t>Comprobar el nivel de suficiencia de Idioma </a:t>
            </a:r>
            <a:r>
              <a:rPr lang="es-MX" sz="1800" dirty="0" smtClean="0">
                <a:latin typeface="Udlap Display Light" pitchFamily="50" charset="0"/>
              </a:rPr>
              <a:t>TOEFL IBT 80 Pts. </a:t>
            </a:r>
            <a:endParaRPr lang="es-MX" sz="1800" dirty="0">
              <a:latin typeface="Udlap Display Light" pitchFamily="50" charset="0"/>
            </a:endParaRPr>
          </a:p>
          <a:p>
            <a:endParaRPr lang="es-MX" sz="1800" dirty="0" smtClean="0"/>
          </a:p>
          <a:p>
            <a:endParaRPr lang="es-MX" sz="1800" dirty="0" smtClean="0"/>
          </a:p>
          <a:p>
            <a:endParaRPr lang="es-MX" sz="1800" dirty="0" smtClean="0"/>
          </a:p>
          <a:p>
            <a:endParaRPr lang="es-MX" sz="1800" dirty="0" smtClean="0"/>
          </a:p>
          <a:p>
            <a:endParaRPr lang="es-MX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3" y="694677"/>
            <a:ext cx="638669" cy="638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38" y="5363811"/>
            <a:ext cx="964346" cy="1010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68" y="2051345"/>
            <a:ext cx="4416621" cy="331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70368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Udlap Display Light" pitchFamily="50" charset="0"/>
              </a:rPr>
              <a:t>Costos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40492"/>
            <a:ext cx="8348793" cy="28243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GB" sz="2400" dirty="0">
              <a:solidFill>
                <a:schemeClr val="accent6">
                  <a:lumMod val="75000"/>
                </a:schemeClr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MX" sz="2400" dirty="0" smtClean="0">
                <a:latin typeface="Udlap Display Light" pitchFamily="50" charset="0"/>
              </a:rPr>
              <a:t>1 Unidad (Cuota DAI) de cuota administrativa.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endParaRPr lang="es-MX" sz="2400" b="1" u="sng" dirty="0" smtClean="0">
              <a:latin typeface="Udlap Display Light" pitchFamily="50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s-MX" sz="2400" b="1" u="sng" dirty="0" smtClean="0">
                <a:latin typeface="Udlap Display Light" pitchFamily="50" charset="0"/>
              </a:rPr>
              <a:t>Importante: </a:t>
            </a:r>
            <a:r>
              <a:rPr lang="es-MX" sz="2400" dirty="0" smtClean="0">
                <a:latin typeface="Udlap Display Light" pitchFamily="50" charset="0"/>
              </a:rPr>
              <a:t>A tu regreso, se te cobrarán las unidades que desees transferir con el respectivo porcentaje de beca académica.</a:t>
            </a:r>
            <a:endParaRPr lang="es-MX" sz="2400" dirty="0" smtClean="0">
              <a:solidFill>
                <a:schemeClr val="accent6">
                  <a:lumMod val="75000"/>
                </a:schemeClr>
              </a:solidFill>
              <a:latin typeface="Udlap Display Light" pitchFamily="50" charset="0"/>
              <a:cs typeface="Calibri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s-MX" sz="2400" dirty="0">
                <a:latin typeface="Udlap Display Light" pitchFamily="50" charset="0"/>
              </a:rPr>
              <a:t>Los gastos del programa de tu interés se </a:t>
            </a:r>
            <a:r>
              <a:rPr lang="es-MX" sz="2400" dirty="0" smtClean="0">
                <a:latin typeface="Udlap Display Light" pitchFamily="50" charset="0"/>
              </a:rPr>
              <a:t>pagarán  </a:t>
            </a:r>
            <a:r>
              <a:rPr lang="es-MX" sz="2400" dirty="0">
                <a:latin typeface="Udlap Display Light" pitchFamily="50" charset="0"/>
              </a:rPr>
              <a:t>directamente en la institución del extranjero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Udlap Display Light" pitchFamily="50" charset="0"/>
                <a:cs typeface="Calibri" pitchFamily="34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s-MX" sz="2400" dirty="0">
              <a:solidFill>
                <a:schemeClr val="accent6">
                  <a:lumMod val="75000"/>
                </a:schemeClr>
              </a:solidFill>
              <a:latin typeface="Udlap Display Light" pitchFamily="50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MX" sz="1400" i="1" dirty="0" smtClean="0">
                <a:solidFill>
                  <a:schemeClr val="tx1"/>
                </a:solidFill>
                <a:latin typeface="Udlap Display Light" pitchFamily="50" charset="0"/>
                <a:cs typeface="Calibri" pitchFamily="34" charset="0"/>
              </a:rPr>
              <a:t>*Costo de unidad: $2.580</a:t>
            </a:r>
          </a:p>
          <a:p>
            <a:pPr>
              <a:lnSpc>
                <a:spcPct val="80000"/>
              </a:lnSpc>
              <a:defRPr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+mj-lt"/>
              <a:cs typeface="Calibri" pitchFamily="34" charset="0"/>
            </a:endParaRP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77" y="5242250"/>
            <a:ext cx="964346" cy="1010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12430"/>
          <a:stretch/>
        </p:blipFill>
        <p:spPr>
          <a:xfrm>
            <a:off x="2339752" y="3228478"/>
            <a:ext cx="3600400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3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Udlap Display Light" pitchFamily="50" charset="0"/>
              </a:rPr>
              <a:t>Dudas específicas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Udlap Display Light" pitchFamily="50" charset="0"/>
              </a:rPr>
              <a:t>Con cita previa con tu coordinador:</a:t>
            </a:r>
          </a:p>
          <a:p>
            <a:pPr lvl="1"/>
            <a:endParaRPr lang="es-MX" dirty="0" smtClean="0">
              <a:latin typeface="Udlap Display Light" pitchFamily="50" charset="0"/>
            </a:endParaRPr>
          </a:p>
          <a:p>
            <a:pPr lvl="1"/>
            <a:r>
              <a:rPr lang="es-MX" dirty="0" smtClean="0">
                <a:latin typeface="Udlap Display Light" pitchFamily="50" charset="0"/>
              </a:rPr>
              <a:t>Esmeralda Galicia Salazar</a:t>
            </a:r>
            <a:endParaRPr lang="es-MX" dirty="0">
              <a:latin typeface="Udlap Display Light" pitchFamily="50" charset="0"/>
            </a:endParaRPr>
          </a:p>
          <a:p>
            <a:pPr lvl="1"/>
            <a:r>
              <a:rPr lang="es-MX" dirty="0">
                <a:latin typeface="Udlap Display Light" pitchFamily="50" charset="0"/>
                <a:hlinkClick r:id="rId2"/>
              </a:rPr>
              <a:t>summer.programs@udlap.mx</a:t>
            </a:r>
            <a:endParaRPr lang="es-MX" dirty="0">
              <a:latin typeface="Udlap Display Light" pitchFamily="50" charset="0"/>
            </a:endParaRPr>
          </a:p>
          <a:p>
            <a:pPr marL="0" indent="0" algn="ctr">
              <a:buNone/>
            </a:pPr>
            <a:endParaRPr lang="es-MX" sz="2400" b="1" dirty="0" smtClean="0">
              <a:latin typeface="+mj-lt"/>
            </a:endParaRPr>
          </a:p>
          <a:p>
            <a:endParaRPr lang="es-MX" sz="24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3" y="5363811"/>
            <a:ext cx="964346" cy="1010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3975476" cy="298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5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177182" cy="1450757"/>
          </a:xfrm>
        </p:spPr>
        <p:txBody>
          <a:bodyPr/>
          <a:lstStyle/>
          <a:p>
            <a:r>
              <a:rPr lang="es-MX" dirty="0" smtClean="0">
                <a:latin typeface="Udlap Display Light" pitchFamily="50" charset="0"/>
              </a:rPr>
              <a:t>Verano 2018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2745"/>
            <a:ext cx="4176464" cy="447670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es-MX" dirty="0" smtClean="0">
              <a:latin typeface="Udlap Display Ligh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MX" dirty="0">
              <a:latin typeface="Udlap Display Ligh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MX" dirty="0" smtClean="0">
              <a:latin typeface="Udlap Display Light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Udlap Display Light" pitchFamily="50" charset="0"/>
              </a:rPr>
              <a:t>Verano Académico</a:t>
            </a:r>
          </a:p>
          <a:p>
            <a:pPr>
              <a:buFont typeface="Wingdings" panose="05000000000000000000" pitchFamily="2" charset="2"/>
              <a:buChar char="v"/>
            </a:pPr>
            <a:endParaRPr lang="es-MX" dirty="0" smtClean="0">
              <a:latin typeface="Udlap Display Light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Udlap Display Light" pitchFamily="50" charset="0"/>
              </a:rPr>
              <a:t>Verano de Idioma</a:t>
            </a:r>
          </a:p>
          <a:p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  <a:p>
            <a:pPr marL="0" indent="0">
              <a:buNone/>
            </a:pPr>
            <a:r>
              <a:rPr lang="es-MX" sz="1800" b="1" i="1" dirty="0" smtClean="0">
                <a:solidFill>
                  <a:srgbClr val="00B050"/>
                </a:solidFill>
                <a:latin typeface="+mj-lt"/>
              </a:rPr>
              <a:t>	</a:t>
            </a:r>
            <a:endParaRPr lang="es-MX" sz="1800" i="1" dirty="0" smtClean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42" y="5373505"/>
            <a:ext cx="964346" cy="1010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2539"/>
            <a:ext cx="3405674" cy="42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8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23" y="1292372"/>
            <a:ext cx="7543801" cy="4023360"/>
          </a:xfrm>
        </p:spPr>
        <p:txBody>
          <a:bodyPr/>
          <a:lstStyle/>
          <a:p>
            <a:r>
              <a:rPr lang="es-MX" dirty="0">
                <a:latin typeface="Udlap Display Light" pitchFamily="50" charset="0"/>
              </a:rPr>
              <a:t>La página web </a:t>
            </a:r>
            <a:r>
              <a:rPr lang="es-MX">
                <a:latin typeface="Udlap Display Light" pitchFamily="50" charset="0"/>
              </a:rPr>
              <a:t>: </a:t>
            </a:r>
            <a:r>
              <a:rPr lang="es-MX" b="1" smtClean="0">
                <a:solidFill>
                  <a:srgbClr val="FF6600"/>
                </a:solidFill>
                <a:latin typeface="Udlap Display Light" pitchFamily="50" charset="0"/>
              </a:rPr>
              <a:t>www.internacional.udlap.mx </a:t>
            </a:r>
            <a:endParaRPr lang="es-MX" dirty="0">
              <a:latin typeface="Udlap Display Light" pitchFamily="50" charset="0"/>
            </a:endParaRP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6" t="10596" r="2286" b="4064"/>
          <a:stretch/>
        </p:blipFill>
        <p:spPr>
          <a:xfrm>
            <a:off x="648335" y="1608248"/>
            <a:ext cx="7632848" cy="38164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12160" y="4797152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634752" cy="6347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415731"/>
            <a:ext cx="7543800" cy="900649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Udlap Display Light" pitchFamily="50" charset="0"/>
              </a:rPr>
              <a:t>UDLAP Internacional</a:t>
            </a:r>
            <a:endParaRPr lang="es-MX" dirty="0">
              <a:latin typeface="Udlap Display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179136" cy="573549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Udlap Display Light" pitchFamily="50" charset="0"/>
              </a:rPr>
              <a:t>Registro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26" y="1203052"/>
            <a:ext cx="7543801" cy="349151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latin typeface="Udlap Display Light" pitchFamily="50" charset="0"/>
              </a:rPr>
              <a:t>http://inscripciones.udlap.mx/AsuntosInternacionales/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874"/>
            <a:ext cx="1763688" cy="525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8" y="5363811"/>
            <a:ext cx="964346" cy="1010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8684" r="29525" b="15717"/>
          <a:stretch/>
        </p:blipFill>
        <p:spPr>
          <a:xfrm>
            <a:off x="822959" y="1832166"/>
            <a:ext cx="66315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9" y="559938"/>
            <a:ext cx="9128441" cy="5749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12776"/>
            <a:ext cx="1800200" cy="216024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903664" y="2171175"/>
            <a:ext cx="2820940" cy="432048"/>
          </a:xfrm>
          <a:prstGeom prst="lef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Udlap Display Light" pitchFamily="50" charset="0"/>
              </a:rPr>
              <a:t>Email diferente al UDLAP</a:t>
            </a:r>
            <a:endParaRPr lang="es-MX" sz="1600" dirty="0">
              <a:latin typeface="Udlap Display Light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118007"/>
            <a:ext cx="504056" cy="106336"/>
          </a:xfrm>
          <a:prstGeom prst="rect">
            <a:avLst/>
          </a:prstGeom>
          <a:solidFill>
            <a:srgbClr val="0F3920"/>
          </a:solidFill>
          <a:ln>
            <a:solidFill>
              <a:srgbClr val="0F3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Left Arrow 12"/>
          <p:cNvSpPr/>
          <p:nvPr/>
        </p:nvSpPr>
        <p:spPr>
          <a:xfrm>
            <a:off x="6101153" y="3628179"/>
            <a:ext cx="2016224" cy="828092"/>
          </a:xfrm>
          <a:prstGeom prst="lef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Udlap Display Light" pitchFamily="50" charset="0"/>
              </a:rPr>
              <a:t>Puedes elegir mas de un programa</a:t>
            </a:r>
            <a:endParaRPr lang="es-MX" sz="1400" dirty="0">
              <a:latin typeface="Udlap Display Light" pitchFamily="50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6256" y="5472383"/>
            <a:ext cx="1656184" cy="504056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Udlap Display Light" pitchFamily="50" charset="0"/>
              </a:rPr>
              <a:t>Para finalizar </a:t>
            </a:r>
            <a:endParaRPr lang="es-MX" dirty="0">
              <a:latin typeface="Udlap Display Light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48464" y="619582"/>
            <a:ext cx="367578" cy="145122"/>
          </a:xfrm>
          <a:prstGeom prst="rect">
            <a:avLst/>
          </a:prstGeom>
          <a:solidFill>
            <a:srgbClr val="0F3920"/>
          </a:solidFill>
          <a:ln>
            <a:solidFill>
              <a:srgbClr val="0F3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angle 17"/>
          <p:cNvSpPr/>
          <p:nvPr/>
        </p:nvSpPr>
        <p:spPr>
          <a:xfrm>
            <a:off x="8265352" y="669824"/>
            <a:ext cx="339096" cy="94880"/>
          </a:xfrm>
          <a:prstGeom prst="rect">
            <a:avLst/>
          </a:prstGeom>
          <a:solidFill>
            <a:srgbClr val="0F3920"/>
          </a:solidFill>
          <a:ln>
            <a:solidFill>
              <a:srgbClr val="0F3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2089082" y="2118007"/>
            <a:ext cx="682718" cy="106336"/>
          </a:xfrm>
          <a:prstGeom prst="rect">
            <a:avLst/>
          </a:prstGeom>
          <a:solidFill>
            <a:srgbClr val="0F3920"/>
          </a:solidFill>
          <a:ln>
            <a:solidFill>
              <a:srgbClr val="0F3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4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25466"/>
          </a:xfrm>
        </p:spPr>
        <p:txBody>
          <a:bodyPr/>
          <a:lstStyle/>
          <a:p>
            <a:r>
              <a:rPr lang="es-MX" dirty="0" smtClean="0">
                <a:latin typeface="Udlap Display Light" pitchFamily="50" charset="0"/>
              </a:rPr>
              <a:t>CONVOCATORIA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" y="305037"/>
            <a:ext cx="634752" cy="634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6224639"/>
            <a:ext cx="646576" cy="67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2831" t="17538" r="23619" b="27638"/>
          <a:stretch/>
        </p:blipFill>
        <p:spPr>
          <a:xfrm>
            <a:off x="119949" y="1112071"/>
            <a:ext cx="9024051" cy="50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85548"/>
          </a:xfrm>
        </p:spPr>
        <p:txBody>
          <a:bodyPr>
            <a:noAutofit/>
          </a:bodyPr>
          <a:lstStyle/>
          <a:p>
            <a:r>
              <a:rPr lang="es-MX" dirty="0">
                <a:latin typeface="Udlap Display Light" pitchFamily="50" charset="0"/>
              </a:rPr>
              <a:t>CONVOCATORIA</a:t>
            </a:r>
            <a:r>
              <a:rPr lang="es-MX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" y="179141"/>
            <a:ext cx="634752" cy="63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3" y="188640"/>
            <a:ext cx="1763688" cy="525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24639"/>
            <a:ext cx="646576" cy="67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2438" t="17538" r="23619" b="9507"/>
          <a:stretch/>
        </p:blipFill>
        <p:spPr>
          <a:xfrm>
            <a:off x="19408" y="829413"/>
            <a:ext cx="9087600" cy="54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27" r="3276" b="7805"/>
          <a:stretch/>
        </p:blipFill>
        <p:spPr>
          <a:xfrm>
            <a:off x="135901" y="786508"/>
            <a:ext cx="8856984" cy="5838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28944"/>
            <a:ext cx="671513" cy="6715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924" y="42162"/>
            <a:ext cx="496321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300" dirty="0">
                <a:latin typeface="Udlap Display Light" pitchFamily="50" charset="0"/>
              </a:rPr>
              <a:t>Formalizar </a:t>
            </a:r>
            <a:r>
              <a:rPr lang="es-MX" sz="4300" dirty="0" smtClean="0">
                <a:latin typeface="Udlap Display Light" pitchFamily="50" charset="0"/>
              </a:rPr>
              <a:t>aplicación </a:t>
            </a:r>
            <a:endParaRPr lang="es-MX" sz="4300" dirty="0"/>
          </a:p>
        </p:txBody>
      </p:sp>
      <p:sp>
        <p:nvSpPr>
          <p:cNvPr id="9" name="Oval 8"/>
          <p:cNvSpPr/>
          <p:nvPr/>
        </p:nvSpPr>
        <p:spPr>
          <a:xfrm>
            <a:off x="5976095" y="1841021"/>
            <a:ext cx="2592288" cy="8631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238375" y="4365104"/>
            <a:ext cx="83780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604448" y="795471"/>
            <a:ext cx="418903" cy="257265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9657" y="888099"/>
            <a:ext cx="288032" cy="72008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682859"/>
            <a:ext cx="1872208" cy="143561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117553"/>
            <a:ext cx="2016224" cy="111647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8635" y="5124700"/>
            <a:ext cx="2016224" cy="111647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1734" y="5124700"/>
            <a:ext cx="2016224" cy="111647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411" y="5716949"/>
            <a:ext cx="513771" cy="152145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8635" y="5762160"/>
            <a:ext cx="2016224" cy="111647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1734" y="5746168"/>
            <a:ext cx="2016224" cy="111647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2184223"/>
            <a:ext cx="864096" cy="92650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212" y="2192811"/>
            <a:ext cx="340747" cy="84062"/>
          </a:xfrm>
          <a:prstGeom prst="rect">
            <a:avLst/>
          </a:prstGeom>
          <a:solidFill>
            <a:srgbClr val="0F3920"/>
          </a:solidFill>
        </p:spPr>
        <p:txBody>
          <a:bodyPr wrap="square" rtlCol="0">
            <a:spAutoFit/>
          </a:bodyPr>
          <a:lstStyle/>
          <a:p>
            <a:endParaRPr lang="es-MX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3865</TotalTime>
  <Words>428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Udlap Display Light</vt:lpstr>
      <vt:lpstr>Wingdings</vt:lpstr>
      <vt:lpstr>Retrospect</vt:lpstr>
      <vt:lpstr>Sesiones Informativas Verano 2018 </vt:lpstr>
      <vt:lpstr> Requisitos  </vt:lpstr>
      <vt:lpstr>Verano 2018</vt:lpstr>
      <vt:lpstr>UDLAP Internacional</vt:lpstr>
      <vt:lpstr>Registro</vt:lpstr>
      <vt:lpstr>PowerPoint Presentation</vt:lpstr>
      <vt:lpstr>CONVOCATORIA </vt:lpstr>
      <vt:lpstr>CONVOCATORIA </vt:lpstr>
      <vt:lpstr>PowerPoint Presentation</vt:lpstr>
      <vt:lpstr>PowerPoint Presentation</vt:lpstr>
      <vt:lpstr>¡ELIGE TUS DOS OPCIONES!</vt:lpstr>
      <vt:lpstr>Espera a que se validen tus opciones.</vt:lpstr>
      <vt:lpstr>PowerPoint Presentation</vt:lpstr>
      <vt:lpstr>Revisa la universidad en la cual has sido nominado</vt:lpstr>
      <vt:lpstr>PowerPoint Presentation</vt:lpstr>
      <vt:lpstr>Cursos</vt:lpstr>
      <vt:lpstr>Cursos</vt:lpstr>
      <vt:lpstr>¿Qué debo considerar antes de hacer verano?</vt:lpstr>
      <vt:lpstr>CHECK LIST</vt:lpstr>
      <vt:lpstr>Costos</vt:lpstr>
      <vt:lpstr>Dudas específicas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 Vazquez Silva</dc:creator>
  <cp:lastModifiedBy>Esmeralda Georgina Galicia Salazar</cp:lastModifiedBy>
  <cp:revision>142</cp:revision>
  <cp:lastPrinted>2013-08-27T16:19:13Z</cp:lastPrinted>
  <dcterms:created xsi:type="dcterms:W3CDTF">2012-08-21T13:06:40Z</dcterms:created>
  <dcterms:modified xsi:type="dcterms:W3CDTF">2017-11-13T18:26:52Z</dcterms:modified>
</cp:coreProperties>
</file>